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74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64D"/>
    <a:srgbClr val="3A4876"/>
    <a:srgbClr val="FBFDE3"/>
    <a:srgbClr val="1541A3"/>
    <a:srgbClr val="19334F"/>
    <a:srgbClr val="B62E7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2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3C74B-70A6-451B-8551-D6B12A75219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E6E33-624B-4BF2-9A26-3B8D606A58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9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E6E33-624B-4BF2-9A26-3B8D606A58D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FDE3"/>
            </a:gs>
            <a:gs pos="48000">
              <a:srgbClr val="7AD8F0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1%D0%BC%D0%BE%D1%81" TargetMode="External"/><Relationship Id="rId2" Type="http://schemas.openxmlformats.org/officeDocument/2006/relationships/hyperlink" Target="https://ru.wikipedia.org/wiki/%D0%94%D0%B8%D1%84%D1%84%D1%83%D0%B7%D0%B8%D1%8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538" y="1891129"/>
            <a:ext cx="89000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ickham Script Two" pitchFamily="66" charset="0"/>
                <a:ea typeface="Arial Unicode MS" pitchFamily="34" charset="-128"/>
                <a:cs typeface="Arial Unicode MS" pitchFamily="34" charset="-128"/>
              </a:rPr>
              <a:t>Транспорт веществ  через мембраны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ickham Script Two" pitchFamily="66" charset="0"/>
                <a:ea typeface="Arial Unicode MS" pitchFamily="34" charset="-128"/>
                <a:cs typeface="Arial Unicode MS" pitchFamily="34" charset="-128"/>
              </a:rPr>
              <a:t>(пассивный транспорт)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ickham Script Two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641" y="249380"/>
            <a:ext cx="78723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naLightCTT" pitchFamily="2" charset="0"/>
              </a:rPr>
              <a:t>Функции мембран: </a:t>
            </a:r>
            <a:endParaRPr lang="ru-RU" sz="5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naLightCT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803" y="2103849"/>
            <a:ext cx="64918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>
                  <a:solidFill>
                    <a:srgbClr val="23364D"/>
                  </a:solidFill>
                </a:ln>
                <a:solidFill>
                  <a:srgbClr val="19334F"/>
                </a:solidFill>
                <a:latin typeface="Calibri" pitchFamily="34" charset="0"/>
                <a:cs typeface="Calibri" pitchFamily="34" charset="0"/>
              </a:rPr>
              <a:t>1.Защитная.</a:t>
            </a:r>
          </a:p>
          <a:p>
            <a:r>
              <a:rPr lang="ru-RU" sz="2800" dirty="0" smtClean="0">
                <a:ln>
                  <a:solidFill>
                    <a:srgbClr val="23364D"/>
                  </a:solidFill>
                </a:ln>
                <a:solidFill>
                  <a:srgbClr val="19334F"/>
                </a:solidFill>
                <a:latin typeface="Calibri" pitchFamily="34" charset="0"/>
                <a:cs typeface="Calibri" pitchFamily="34" charset="0"/>
              </a:rPr>
              <a:t> 2.Опорная.</a:t>
            </a:r>
          </a:p>
          <a:p>
            <a:r>
              <a:rPr lang="ru-RU" sz="2800" dirty="0" smtClean="0">
                <a:ln>
                  <a:solidFill>
                    <a:srgbClr val="23364D"/>
                  </a:solidFill>
                </a:ln>
                <a:solidFill>
                  <a:srgbClr val="19334F"/>
                </a:solidFill>
                <a:latin typeface="Calibri" pitchFamily="34" charset="0"/>
                <a:cs typeface="Calibri" pitchFamily="34" charset="0"/>
              </a:rPr>
              <a:t> 3.Ограничительная.</a:t>
            </a:r>
          </a:p>
          <a:p>
            <a:r>
              <a:rPr lang="ru-RU" sz="2800" dirty="0" smtClean="0">
                <a:ln>
                  <a:solidFill>
                    <a:srgbClr val="23364D"/>
                  </a:solidFill>
                </a:ln>
                <a:solidFill>
                  <a:srgbClr val="19334F"/>
                </a:solidFill>
                <a:latin typeface="Calibri" pitchFamily="34" charset="0"/>
                <a:cs typeface="Calibri" pitchFamily="34" charset="0"/>
              </a:rPr>
              <a:t> 4.Обеспечение связи между клетками. </a:t>
            </a:r>
          </a:p>
          <a:p>
            <a:r>
              <a:rPr lang="ru-RU" sz="2800" dirty="0" smtClean="0">
                <a:ln>
                  <a:solidFill>
                    <a:srgbClr val="23364D"/>
                  </a:solidFill>
                </a:ln>
                <a:solidFill>
                  <a:srgbClr val="19334F"/>
                </a:solidFill>
                <a:latin typeface="Calibri" pitchFamily="34" charset="0"/>
                <a:cs typeface="Calibri" pitchFamily="34" charset="0"/>
              </a:rPr>
              <a:t>5.Место прохождения биохимических реакций</a:t>
            </a:r>
            <a:endParaRPr lang="ru-RU" sz="2800" dirty="0">
              <a:ln>
                <a:solidFill>
                  <a:srgbClr val="23364D"/>
                </a:solidFill>
              </a:ln>
              <a:solidFill>
                <a:srgbClr val="19334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3418" y="4810235"/>
            <a:ext cx="58604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>
                  <a:solidFill>
                    <a:srgbClr val="23364D"/>
                  </a:solidFill>
                </a:ln>
                <a:latin typeface="Calibri" pitchFamily="34" charset="0"/>
                <a:cs typeface="Calibri" pitchFamily="34" charset="0"/>
              </a:rPr>
              <a:t>6.Транспортная. </a:t>
            </a:r>
          </a:p>
          <a:p>
            <a:r>
              <a:rPr lang="ru-RU" sz="2800" dirty="0">
                <a:ln>
                  <a:solidFill>
                    <a:srgbClr val="23364D"/>
                  </a:solidFill>
                </a:ln>
                <a:latin typeface="Calibri" pitchFamily="34" charset="0"/>
                <a:cs typeface="Calibri" pitchFamily="34" charset="0"/>
              </a:rPr>
              <a:t>7.Регуляция обмена веществ </a:t>
            </a:r>
            <a:r>
              <a:rPr lang="ru-RU" sz="2800" dirty="0" err="1">
                <a:ln>
                  <a:solidFill>
                    <a:srgbClr val="23364D"/>
                  </a:solidFill>
                </a:ln>
                <a:latin typeface="Calibri" pitchFamily="34" charset="0"/>
                <a:cs typeface="Calibri" pitchFamily="34" charset="0"/>
              </a:rPr>
              <a:t>межд</a:t>
            </a:r>
            <a:r>
              <a:rPr lang="ru-RU" sz="2800" dirty="0">
                <a:ln>
                  <a:solidFill>
                    <a:srgbClr val="23364D"/>
                  </a:solidFill>
                </a:ln>
                <a:latin typeface="Calibri" pitchFamily="34" charset="0"/>
                <a:cs typeface="Calibri" pitchFamily="34" charset="0"/>
              </a:rPr>
              <a:t> клеткой и внешней средой.</a:t>
            </a:r>
          </a:p>
          <a:p>
            <a:r>
              <a:rPr lang="ru-RU" sz="2800" dirty="0">
                <a:ln>
                  <a:solidFill>
                    <a:srgbClr val="23364D"/>
                  </a:solidFill>
                </a:ln>
                <a:latin typeface="Calibri" pitchFamily="34" charset="0"/>
                <a:cs typeface="Calibri" pitchFamily="34" charset="0"/>
              </a:rPr>
              <a:t> 8.Рецепторная.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1" y="4303455"/>
            <a:ext cx="886690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200" dirty="0" smtClean="0">
                <a:ln>
                  <a:solidFill>
                    <a:srgbClr val="3A4876"/>
                  </a:solidFill>
                </a:ln>
              </a:rPr>
              <a:t>Мембраны обладают свойством </a:t>
            </a:r>
            <a:r>
              <a:rPr lang="ru-RU" sz="3200" b="1" i="1" u="sng" dirty="0" smtClean="0">
                <a:ln>
                  <a:solidFill>
                    <a:srgbClr val="3A4876"/>
                  </a:solidFill>
                </a:ln>
              </a:rPr>
              <a:t>избирательной проницаемости, </a:t>
            </a:r>
            <a:r>
              <a:rPr lang="ru-RU" sz="3200" dirty="0" smtClean="0">
                <a:ln>
                  <a:solidFill>
                    <a:srgbClr val="3A4876"/>
                  </a:solidFill>
                </a:ln>
              </a:rPr>
              <a:t>то есть хорошо проницаемы для одних веществ или молекул и плохо проницаемы (или совсем непроницаемы) для других.</a:t>
            </a:r>
            <a:endParaRPr lang="ru-RU" sz="3200" b="1" cap="none" spc="0" dirty="0">
              <a:ln>
                <a:solidFill>
                  <a:srgbClr val="3A4876"/>
                </a:solidFill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4" y="315655"/>
            <a:ext cx="7929880" cy="3987800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784" y="613437"/>
            <a:ext cx="884623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3A4876"/>
                </a:solidFill>
              </a:rPr>
              <a:t>Различают </a:t>
            </a:r>
            <a:r>
              <a:rPr lang="ru-RU" sz="3200" u="sng" dirty="0">
                <a:solidFill>
                  <a:srgbClr val="3A4876"/>
                </a:solidFill>
              </a:rPr>
              <a:t>активный</a:t>
            </a:r>
            <a:r>
              <a:rPr lang="ru-RU" sz="3200" dirty="0">
                <a:solidFill>
                  <a:srgbClr val="3A4876"/>
                </a:solidFill>
              </a:rPr>
              <a:t> и </a:t>
            </a:r>
            <a:r>
              <a:rPr lang="ru-RU" sz="3200" u="sng" dirty="0">
                <a:solidFill>
                  <a:srgbClr val="3A4876"/>
                </a:solidFill>
              </a:rPr>
              <a:t>пассивный</a:t>
            </a:r>
            <a:r>
              <a:rPr lang="ru-RU" sz="3200" dirty="0">
                <a:solidFill>
                  <a:srgbClr val="3A4876"/>
                </a:solidFill>
              </a:rPr>
              <a:t> перенос (транспорт) нейтральных молекул и ионов через </a:t>
            </a:r>
            <a:r>
              <a:rPr lang="ru-RU" sz="3200" dirty="0" err="1" smtClean="0">
                <a:solidFill>
                  <a:srgbClr val="3A4876"/>
                </a:solidFill>
              </a:rPr>
              <a:t>биомембраны</a:t>
            </a:r>
            <a:r>
              <a:rPr lang="ru-RU" sz="3200" dirty="0">
                <a:solidFill>
                  <a:srgbClr val="3A4876"/>
                </a:solidFill>
              </a:rPr>
              <a:t>:</a:t>
            </a:r>
            <a:endParaRPr lang="ru-RU" sz="3200" dirty="0" smtClean="0">
              <a:solidFill>
                <a:srgbClr val="3A4876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Активный </a:t>
            </a:r>
            <a:r>
              <a:rPr lang="ru-RU" sz="3200" dirty="0">
                <a:solidFill>
                  <a:schemeClr val="bg1"/>
                </a:solidFill>
              </a:rPr>
              <a:t>транспорт </a:t>
            </a:r>
            <a:r>
              <a:rPr lang="ru-RU" sz="3200" dirty="0">
                <a:solidFill>
                  <a:srgbClr val="3A4876"/>
                </a:solidFill>
              </a:rPr>
              <a:t>- происходит при затрате энергии за счет гидролиза АТФ или переноса протона по дыхательной цепи митохондрий</a:t>
            </a:r>
            <a:r>
              <a:rPr lang="ru-RU" sz="3200" dirty="0" smtClean="0">
                <a:solidFill>
                  <a:srgbClr val="3A4876"/>
                </a:solidFill>
              </a:rPr>
              <a:t>.</a:t>
            </a:r>
          </a:p>
          <a:p>
            <a:r>
              <a:rPr lang="ru-RU" sz="3200" dirty="0" smtClean="0">
                <a:solidFill>
                  <a:srgbClr val="3A4876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Пассивный транспорт </a:t>
            </a:r>
            <a:r>
              <a:rPr lang="ru-RU" sz="3200" dirty="0">
                <a:solidFill>
                  <a:srgbClr val="3A4876"/>
                </a:solidFill>
              </a:rPr>
              <a:t>не связан с затратой клеткой химической </a:t>
            </a:r>
            <a:r>
              <a:rPr lang="ru-RU" sz="3200" dirty="0" smtClean="0">
                <a:solidFill>
                  <a:srgbClr val="3A4876"/>
                </a:solidFill>
              </a:rPr>
              <a:t>энергии. Перенос </a:t>
            </a:r>
            <a:r>
              <a:rPr lang="ru-RU" sz="3200" dirty="0">
                <a:solidFill>
                  <a:srgbClr val="3A4876"/>
                </a:solidFill>
              </a:rPr>
              <a:t>веществ из области высокой концентрации в область низкой без затрат энергии (например, </a:t>
            </a:r>
            <a:r>
              <a:rPr lang="ru-RU" sz="3200" dirty="0">
                <a:solidFill>
                  <a:srgbClr val="3A4876"/>
                </a:solidFill>
                <a:hlinkClick r:id="rId2" tooltip="Диффузия"/>
              </a:rPr>
              <a:t>диффузия</a:t>
            </a:r>
            <a:r>
              <a:rPr lang="ru-RU" sz="3200" dirty="0">
                <a:solidFill>
                  <a:srgbClr val="3A4876"/>
                </a:solidFill>
              </a:rPr>
              <a:t>, </a:t>
            </a:r>
            <a:r>
              <a:rPr lang="ru-RU" sz="3200" dirty="0">
                <a:solidFill>
                  <a:srgbClr val="3A4876"/>
                </a:solidFill>
                <a:hlinkClick r:id="rId3" tooltip="Осмос"/>
              </a:rPr>
              <a:t>осмос</a:t>
            </a:r>
            <a:r>
              <a:rPr lang="ru-RU" sz="3200" dirty="0">
                <a:solidFill>
                  <a:srgbClr val="3A4876"/>
                </a:solidFill>
              </a:rPr>
              <a:t>).</a:t>
            </a:r>
          </a:p>
          <a:p>
            <a:endParaRPr lang="ru-RU" sz="3200" dirty="0">
              <a:solidFill>
                <a:srgbClr val="3A4876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2920"/>
            <a:ext cx="9047018" cy="1874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Диффузия </a:t>
            </a:r>
            <a:r>
              <a:rPr lang="ru-RU" dirty="0">
                <a:solidFill>
                  <a:srgbClr val="1541A3"/>
                </a:solidFill>
              </a:rPr>
              <a:t>— пассивное перемещение вещества из участка большей концентрации к участку меньшей концентрации.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   Осмос</a:t>
            </a:r>
            <a:r>
              <a:rPr lang="ru-RU" b="1" dirty="0">
                <a:solidFill>
                  <a:srgbClr val="1541A3"/>
                </a:solidFill>
              </a:rPr>
              <a:t> </a:t>
            </a:r>
            <a:r>
              <a:rPr lang="ru-RU" dirty="0">
                <a:solidFill>
                  <a:srgbClr val="1541A3"/>
                </a:solidFill>
              </a:rPr>
              <a:t>— пассивное перемещение некоторых веществ через полупроницаемую мембрану (обычно мелкие молекулы проходят, крупные не проходят).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8348"/>
            <a:ext cx="3893128" cy="26788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239" y="4006668"/>
            <a:ext cx="2265653" cy="28513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52" y="2119827"/>
            <a:ext cx="3228166" cy="305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7088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16392" y="2897944"/>
            <a:ext cx="2467389" cy="27339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Транспорт веществ через специальные транспортные белки (облегченная диффузия)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9073" y="680897"/>
            <a:ext cx="701977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Виды пассивного транспорта </a:t>
            </a:r>
            <a:endParaRPr lang="ru-RU" sz="36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40317" y="1454302"/>
            <a:ext cx="493432" cy="1373304"/>
          </a:xfrm>
          <a:prstGeom prst="straightConnector1">
            <a:avLst/>
          </a:prstGeom>
          <a:ln>
            <a:solidFill>
              <a:srgbClr val="2336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225955" y="1482439"/>
            <a:ext cx="14067" cy="1594125"/>
          </a:xfrm>
          <a:prstGeom prst="straightConnector1">
            <a:avLst/>
          </a:prstGeom>
          <a:ln>
            <a:solidFill>
              <a:srgbClr val="2336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83741" y="1482439"/>
            <a:ext cx="465301" cy="1345167"/>
          </a:xfrm>
          <a:prstGeom prst="straightConnector1">
            <a:avLst/>
          </a:prstGeom>
          <a:ln>
            <a:solidFill>
              <a:srgbClr val="2336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3218" y="2897944"/>
            <a:ext cx="2405575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Транспорт веществ через липидный </a:t>
            </a:r>
            <a:r>
              <a:rPr lang="ru-RU" sz="2400" dirty="0" err="1" smtClean="0"/>
              <a:t>бислой</a:t>
            </a:r>
            <a:r>
              <a:rPr lang="ru-RU" sz="2400" dirty="0" smtClean="0"/>
              <a:t> (простая диффузия)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75709" y="3263705"/>
            <a:ext cx="25908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Транспорт веществ через мембранные каналы </a:t>
            </a:r>
            <a:endParaRPr lang="ru-RU" sz="2400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837" y="562708"/>
            <a:ext cx="84423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3A4876"/>
                </a:solidFill>
              </a:rPr>
              <a:t>Простая диффузия </a:t>
            </a:r>
            <a:r>
              <a:rPr lang="ru-RU" sz="2800" dirty="0" smtClean="0">
                <a:solidFill>
                  <a:srgbClr val="3A4876"/>
                </a:solidFill>
              </a:rPr>
              <a:t>- транспорт веществ непосредственно через липидный </a:t>
            </a:r>
            <a:r>
              <a:rPr lang="ru-RU" sz="2800" dirty="0" err="1" smtClean="0">
                <a:solidFill>
                  <a:srgbClr val="3A4876"/>
                </a:solidFill>
              </a:rPr>
              <a:t>бислой</a:t>
            </a:r>
            <a:r>
              <a:rPr lang="ru-RU" sz="2800" dirty="0" smtClean="0">
                <a:solidFill>
                  <a:srgbClr val="3A4876"/>
                </a:solidFill>
              </a:rPr>
              <a:t>. Через него легко проходят газы, неполярные или малые незаряженные полярные молекулы. Чем меньше молекула и чем более она </a:t>
            </a:r>
            <a:r>
              <a:rPr lang="ru-RU" sz="2800" dirty="0" err="1" smtClean="0">
                <a:solidFill>
                  <a:srgbClr val="3A4876"/>
                </a:solidFill>
              </a:rPr>
              <a:t>жирорастворима</a:t>
            </a:r>
            <a:r>
              <a:rPr lang="ru-RU" sz="2800" dirty="0" smtClean="0">
                <a:solidFill>
                  <a:srgbClr val="3A4876"/>
                </a:solidFill>
              </a:rPr>
              <a:t>, тем быстрее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 она проникает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через мембрану</a:t>
            </a:r>
            <a:endParaRPr lang="ru-RU" sz="2800" dirty="0">
              <a:solidFill>
                <a:srgbClr val="3A4876"/>
              </a:solidFill>
            </a:endParaRPr>
          </a:p>
        </p:txBody>
      </p:sp>
      <p:pic>
        <p:nvPicPr>
          <p:cNvPr id="4" name="Рисунок 3" descr="htmlconvd-zEw4Wq_html_m4b0508d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971" y="3532706"/>
            <a:ext cx="5564337" cy="3036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836" y="903029"/>
            <a:ext cx="81046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3A4876"/>
                </a:solidFill>
              </a:rPr>
              <a:t>Заряженные молекулы и ионы (</a:t>
            </a:r>
            <a:r>
              <a:rPr lang="ru-RU" sz="2800" dirty="0" err="1" smtClean="0">
                <a:solidFill>
                  <a:srgbClr val="3A4876"/>
                </a:solidFill>
              </a:rPr>
              <a:t>Na+</a:t>
            </a:r>
            <a:r>
              <a:rPr lang="ru-RU" sz="2800" dirty="0" smtClean="0">
                <a:solidFill>
                  <a:srgbClr val="3A4876"/>
                </a:solidFill>
              </a:rPr>
              <a:t>, K+, Ca2+, </a:t>
            </a:r>
            <a:r>
              <a:rPr lang="ru-RU" sz="2800" dirty="0" err="1" smtClean="0">
                <a:solidFill>
                  <a:srgbClr val="3A4876"/>
                </a:solidFill>
              </a:rPr>
              <a:t>Cl</a:t>
            </a:r>
            <a:r>
              <a:rPr lang="ru-RU" sz="2800" dirty="0" smtClean="0">
                <a:solidFill>
                  <a:srgbClr val="3A4876"/>
                </a:solidFill>
              </a:rPr>
              <a:t>-) не способны проходить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через липидный </a:t>
            </a:r>
            <a:r>
              <a:rPr lang="ru-RU" sz="2800" dirty="0" err="1" smtClean="0">
                <a:solidFill>
                  <a:srgbClr val="3A4876"/>
                </a:solidFill>
              </a:rPr>
              <a:t>бислой</a:t>
            </a:r>
            <a:r>
              <a:rPr lang="ru-RU" sz="2800" dirty="0" smtClean="0">
                <a:solidFill>
                  <a:srgbClr val="3A4876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путем простой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 диффузии, тем не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 менее, они проникают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через мембрану,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Благодаря наличию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в ней особых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каналообразующих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белков, формирующих </a:t>
            </a:r>
          </a:p>
          <a:p>
            <a:r>
              <a:rPr lang="ru-RU" sz="2800" dirty="0" smtClean="0">
                <a:solidFill>
                  <a:srgbClr val="3A4876"/>
                </a:solidFill>
              </a:rPr>
              <a:t>различные каналы</a:t>
            </a:r>
            <a:r>
              <a:rPr lang="ru-RU" dirty="0" smtClean="0">
                <a:solidFill>
                  <a:srgbClr val="3A4876"/>
                </a:solidFill>
              </a:rPr>
              <a:t>.</a:t>
            </a:r>
            <a:endParaRPr lang="ru-RU" dirty="0">
              <a:solidFill>
                <a:srgbClr val="3A487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9585" y="318254"/>
            <a:ext cx="7707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Диффузия через мембранные каналы</a:t>
            </a:r>
            <a:r>
              <a:rPr lang="ru-RU" sz="3200" dirty="0" smtClean="0">
                <a:solidFill>
                  <a:srgbClr val="B62E7C"/>
                </a:solidFill>
              </a:rPr>
              <a:t> </a:t>
            </a:r>
            <a:endParaRPr lang="ru-RU" sz="3200" dirty="0">
              <a:solidFill>
                <a:srgbClr val="B62E7C"/>
              </a:solidFill>
            </a:endParaRPr>
          </a:p>
        </p:txBody>
      </p:sp>
      <p:pic>
        <p:nvPicPr>
          <p:cNvPr id="5" name="Рисунок 4" descr="img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884" y="2286000"/>
            <a:ext cx="4859308" cy="3644481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927144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i="1" dirty="0" smtClean="0">
                <a:ln>
                  <a:solidFill>
                    <a:srgbClr val="3A4876"/>
                  </a:solidFill>
                </a:ln>
                <a:solidFill>
                  <a:schemeClr val="bg1"/>
                </a:solidFill>
              </a:rPr>
              <a:t>Облегченная диффузия</a:t>
            </a:r>
          </a:p>
          <a:p>
            <a:r>
              <a:rPr lang="ru-RU" sz="2400" b="1" i="1" dirty="0" smtClean="0">
                <a:solidFill>
                  <a:srgbClr val="3A4876"/>
                </a:solidFill>
              </a:rPr>
              <a:t> </a:t>
            </a:r>
            <a:r>
              <a:rPr lang="ru-RU" sz="2400" dirty="0" smtClean="0">
                <a:solidFill>
                  <a:srgbClr val="3A4876"/>
                </a:solidFill>
              </a:rPr>
              <a:t>— транспорт веществ с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помощью специальных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транспортных белков,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каждый из которых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отвечает за транспорт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определенных молекул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Или групп родственных</a:t>
            </a:r>
            <a:endParaRPr lang="ru-RU" sz="2400" dirty="0">
              <a:solidFill>
                <a:srgbClr val="3A4876"/>
              </a:solidFill>
            </a:endParaRPr>
          </a:p>
          <a:p>
            <a:r>
              <a:rPr lang="ru-RU" sz="2400" dirty="0" smtClean="0">
                <a:solidFill>
                  <a:srgbClr val="3A4876"/>
                </a:solidFill>
              </a:rPr>
              <a:t> молекул. Они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взаимодействуют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с молекулой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 переносимого 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вещества и каким-либо</a:t>
            </a:r>
          </a:p>
          <a:p>
            <a:r>
              <a:rPr lang="ru-RU" sz="2400" dirty="0" smtClean="0">
                <a:solidFill>
                  <a:srgbClr val="3A4876"/>
                </a:solidFill>
              </a:rPr>
              <a:t> способом перемещают ее сквозь мембрану. Таким образом в клетку транспортируются сахара, аминокислоты, нуклеотиды и многие другие полярные молекулы.</a:t>
            </a:r>
            <a:endParaRPr lang="ru-RU" sz="2400" dirty="0">
              <a:solidFill>
                <a:srgbClr val="3A4876"/>
              </a:solidFill>
            </a:endParaRPr>
          </a:p>
        </p:txBody>
      </p:sp>
      <p:pic>
        <p:nvPicPr>
          <p:cNvPr id="4" name="Рисунок 3" descr="passivniitra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701" y="526472"/>
            <a:ext cx="5457300" cy="4267201"/>
          </a:xfrm>
          <a:prstGeom prst="rect">
            <a:avLst/>
          </a:prstGeom>
          <a:ln>
            <a:solidFill>
              <a:srgbClr val="23364D"/>
            </a:solidFill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EC40B3-3129-4C76-882C-354723E03983}"/>
</file>

<file path=customXml/itemProps2.xml><?xml version="1.0" encoding="utf-8"?>
<ds:datastoreItem xmlns:ds="http://schemas.openxmlformats.org/officeDocument/2006/customXml" ds:itemID="{9A4A4B91-7988-485C-A312-D7E1F8FCF4BC}"/>
</file>

<file path=customXml/itemProps3.xml><?xml version="1.0" encoding="utf-8"?>
<ds:datastoreItem xmlns:ds="http://schemas.openxmlformats.org/officeDocument/2006/customXml" ds:itemID="{83876091-4F34-4BD3-8F07-A7B88CB827D6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231</TotalTime>
  <Words>305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795</dc:creator>
  <cp:lastModifiedBy>kafedra</cp:lastModifiedBy>
  <cp:revision>22</cp:revision>
  <dcterms:created xsi:type="dcterms:W3CDTF">2016-02-29T17:28:29Z</dcterms:created>
  <dcterms:modified xsi:type="dcterms:W3CDTF">2017-04-19T08:13:20Z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